
<file path=[Content_Types].xml><?xml version="1.0" encoding="utf-8"?>
<Types xmlns="http://schemas.openxmlformats.org/package/2006/content-types">
  <Default ContentType="image/jpeg" Extension="jpg"/>
  <Default ContentType="application/vnd.openxmlformats-package.relationships+xml" Extension="rels"/>
  <Default ContentType="image/png" Extension="png"/>
  <Default ContentType="application/xml" Extension="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4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3.xml"/>
  <Override ContentType="application/vnd.openxmlformats-officedocument.theme+xml" PartName="/ppt/theme/theme2.xml"/>
  <Override ContentType="application/vnd.openxmlformats-officedocument.theme+xml" PartName="/ppt/theme/theme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7.xml"/>
  <Override ContentType="application/vnd.openxmlformats-officedocument.presentationml.slide+xml" PartName="/ppt/slides/slide1.xml"/>
  <Override ContentType="application/vnd.openxmlformats-officedocument.presentationml.slide+xml" PartName="/ppt/slides/slide8.xml"/>
  <Override ContentType="application/vnd.openxmlformats-officedocument.presentationml.slide+xml" PartName="/ppt/slides/slide10.xml"/>
  <Override ContentType="application/vnd.openxmlformats-officedocument.presentationml.slide+xml" PartName="/ppt/slides/slide4.xml"/>
  <Override ContentType="application/vnd.openxmlformats-officedocument.presentationml.slide+xml" PartName="/ppt/slides/slide2.xml"/>
  <Override ContentType="application/vnd.openxmlformats-officedocument.presentationml.slide+xml" PartName="/ppt/slides/slide9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3.xml"/>
  <Override ContentType="application/vnd.openxmlformats-officedocument.presentationml.tableStyles+xml" PartName="/ppt/tableStyle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5143500" cx="9144000"/>
  <p:notesSz cx="6858000" cy="9144000"/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2" Type="http://schemas.openxmlformats.org/officeDocument/2006/relationships/presProps" Target="presProps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" Type="http://schemas.openxmlformats.org/officeDocument/2006/relationships/theme" Target="theme/theme2.xml"/><Relationship Id="rId4" Type="http://schemas.openxmlformats.org/officeDocument/2006/relationships/slideMaster" Target="slideMasters/slideMaster1.xml"/><Relationship Id="rId10" Type="http://schemas.openxmlformats.org/officeDocument/2006/relationships/slide" Target="slides/slide5.xml"/><Relationship Id="rId3" Type="http://schemas.openxmlformats.org/officeDocument/2006/relationships/tableStyles" Target="tableStyles.xml"/><Relationship Id="rId11" Type="http://schemas.openxmlformats.org/officeDocument/2006/relationships/slide" Target="slides/slide6.xml"/><Relationship Id="rId9" Type="http://schemas.openxmlformats.org/officeDocument/2006/relationships/slide" Target="slides/slide4.xml"/><Relationship Id="rId6" Type="http://schemas.openxmlformats.org/officeDocument/2006/relationships/slide" Target="slides/slide1.xml"/><Relationship Id="rId5" Type="http://schemas.openxmlformats.org/officeDocument/2006/relationships/notesMaster" Target="notesMasters/notesMaster1.xml"/><Relationship Id="rId8" Type="http://schemas.openxmlformats.org/officeDocument/2006/relationships/slide" Target="slides/slide3.xml"/><Relationship Id="rId7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3" name="Shape 4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8" name="Shape 9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0" name="Shape 5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6" name="Shape 5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2" name="Shape 6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8" name="Shape 6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8" name="Shape 8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7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/>
        </p:nvSpPr>
        <p:spPr>
          <a:xfrm flipH="1" rot="10800000">
            <a:off x="0" y="2984999"/>
            <a:ext cx="9144000" cy="2158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" name="Shape 9"/>
          <p:cNvSpPr/>
          <p:nvPr/>
        </p:nvSpPr>
        <p:spPr>
          <a:xfrm>
            <a:off x="0" y="2393175"/>
            <a:ext cx="4617372" cy="590502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9"/>
            </a:srgb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" name="Shape 10"/>
          <p:cNvSpPr/>
          <p:nvPr/>
        </p:nvSpPr>
        <p:spPr>
          <a:xfrm flipH="1" rot="10800000">
            <a:off x="0" y="2983958"/>
            <a:ext cx="4617372" cy="571095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0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" name="Shape 11"/>
          <p:cNvSpPr txBox="1"/>
          <p:nvPr>
            <p:ph type="ctrTitle"/>
          </p:nvPr>
        </p:nvSpPr>
        <p:spPr>
          <a:xfrm>
            <a:off x="685800" y="1746892"/>
            <a:ext cx="7772400" cy="12380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rtl="0" algn="ctr">
              <a:spcBef>
                <a:spcPts val="0"/>
              </a:spcBef>
              <a:defRPr/>
            </a:lvl1pPr>
            <a:lvl2pPr rtl="0" algn="ctr">
              <a:spcBef>
                <a:spcPts val="0"/>
              </a:spcBef>
              <a:defRPr/>
            </a:lvl2pPr>
            <a:lvl3pPr rtl="0" algn="ctr">
              <a:spcBef>
                <a:spcPts val="0"/>
              </a:spcBef>
              <a:defRPr/>
            </a:lvl3pPr>
            <a:lvl4pPr rtl="0" algn="ctr">
              <a:spcBef>
                <a:spcPts val="0"/>
              </a:spcBef>
              <a:defRPr/>
            </a:lvl4pPr>
            <a:lvl5pPr rtl="0" algn="ctr">
              <a:spcBef>
                <a:spcPts val="0"/>
              </a:spcBef>
              <a:defRPr/>
            </a:lvl5pPr>
            <a:lvl6pPr rtl="0" algn="ctr">
              <a:spcBef>
                <a:spcPts val="0"/>
              </a:spcBef>
              <a:defRPr/>
            </a:lvl6pPr>
            <a:lvl7pPr rtl="0" algn="ctr">
              <a:spcBef>
                <a:spcPts val="0"/>
              </a:spcBef>
              <a:defRPr/>
            </a:lvl7pPr>
            <a:lvl8pPr rtl="0" algn="ctr">
              <a:spcBef>
                <a:spcPts val="0"/>
              </a:spcBef>
              <a:defRPr/>
            </a:lvl8pPr>
            <a:lvl9pPr rtl="0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12" name="Shape 12"/>
          <p:cNvSpPr txBox="1"/>
          <p:nvPr>
            <p:ph idx="1" type="subTitle"/>
          </p:nvPr>
        </p:nvSpPr>
        <p:spPr>
          <a:xfrm>
            <a:off x="685800" y="3093357"/>
            <a:ext cx="7772400" cy="666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rtl="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i="1" sz="2400">
                <a:solidFill>
                  <a:schemeClr val="dk2"/>
                </a:solidFill>
              </a:defRPr>
            </a:lvl1pPr>
            <a:lvl2pPr rtl="0" algn="ctr">
              <a:spcBef>
                <a:spcPts val="0"/>
              </a:spcBef>
              <a:buClr>
                <a:schemeClr val="dk2"/>
              </a:buClr>
              <a:buNone/>
              <a:defRPr i="1">
                <a:solidFill>
                  <a:schemeClr val="dk2"/>
                </a:solidFill>
              </a:defRPr>
            </a:lvl2pPr>
            <a:lvl3pPr rtl="0" algn="ctr">
              <a:spcBef>
                <a:spcPts val="0"/>
              </a:spcBef>
              <a:buClr>
                <a:schemeClr val="dk2"/>
              </a:buClr>
              <a:buNone/>
              <a:defRPr i="1">
                <a:solidFill>
                  <a:schemeClr val="dk2"/>
                </a:solidFill>
              </a:defRPr>
            </a:lvl3pPr>
            <a:lvl4pPr rtl="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i="1" sz="2400">
                <a:solidFill>
                  <a:schemeClr val="dk2"/>
                </a:solidFill>
              </a:defRPr>
            </a:lvl4pPr>
            <a:lvl5pPr rtl="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i="1" sz="2400">
                <a:solidFill>
                  <a:schemeClr val="dk2"/>
                </a:solidFill>
              </a:defRPr>
            </a:lvl5pPr>
            <a:lvl6pPr rtl="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i="1" sz="2400">
                <a:solidFill>
                  <a:schemeClr val="dk2"/>
                </a:solidFill>
              </a:defRPr>
            </a:lvl6pPr>
            <a:lvl7pPr rtl="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i="1" sz="2400">
                <a:solidFill>
                  <a:schemeClr val="dk2"/>
                </a:solidFill>
              </a:defRPr>
            </a:lvl7pPr>
            <a:lvl8pPr rtl="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i="1" sz="2400">
                <a:solidFill>
                  <a:schemeClr val="dk2"/>
                </a:solidFill>
              </a:defRPr>
            </a:lvl8pPr>
            <a:lvl9pPr rtl="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i="1" sz="2400">
                <a:solidFill>
                  <a:schemeClr val="dk2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/>
          <p:nvPr/>
        </p:nvSpPr>
        <p:spPr>
          <a:xfrm flipH="1" rot="10800000">
            <a:off x="0" y="1163100"/>
            <a:ext cx="9144000" cy="39803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" name="Shape 15"/>
          <p:cNvSpPr/>
          <p:nvPr/>
        </p:nvSpPr>
        <p:spPr>
          <a:xfrm flipH="1">
            <a:off x="4526627" y="571349"/>
            <a:ext cx="4617372" cy="590502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9"/>
            </a:srgb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" name="Shape 16"/>
          <p:cNvSpPr/>
          <p:nvPr/>
        </p:nvSpPr>
        <p:spPr>
          <a:xfrm rot="10800000">
            <a:off x="4526627" y="1162132"/>
            <a:ext cx="4617372" cy="571095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0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" name="Shape 17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/>
        </p:nvSpPr>
        <p:spPr>
          <a:xfrm flipH="1" rot="10800000">
            <a:off x="0" y="1163100"/>
            <a:ext cx="9144000" cy="39803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" name="Shape 21"/>
          <p:cNvSpPr/>
          <p:nvPr/>
        </p:nvSpPr>
        <p:spPr>
          <a:xfrm rot="10800000">
            <a:off x="4526627" y="1162132"/>
            <a:ext cx="4617372" cy="571095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0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2" name="Shape 22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" type="body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24" name="Shape 24"/>
          <p:cNvSpPr/>
          <p:nvPr/>
        </p:nvSpPr>
        <p:spPr>
          <a:xfrm flipH="1">
            <a:off x="4526627" y="571349"/>
            <a:ext cx="4617372" cy="590502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9"/>
            </a:srgb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" name="Shape 25"/>
          <p:cNvSpPr txBox="1"/>
          <p:nvPr>
            <p:ph idx="2" type="body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/>
          <p:nvPr/>
        </p:nvSpPr>
        <p:spPr>
          <a:xfrm flipH="1" rot="10800000">
            <a:off x="0" y="1163100"/>
            <a:ext cx="9144000" cy="39803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8" name="Shape 28"/>
          <p:cNvSpPr/>
          <p:nvPr/>
        </p:nvSpPr>
        <p:spPr>
          <a:xfrm flipH="1">
            <a:off x="4526627" y="571349"/>
            <a:ext cx="4617372" cy="590502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9"/>
            </a:srgb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9" name="Shape 29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0" name="Shape 30"/>
          <p:cNvSpPr/>
          <p:nvPr/>
        </p:nvSpPr>
        <p:spPr>
          <a:xfrm rot="10800000">
            <a:off x="4526627" y="1162132"/>
            <a:ext cx="4617372" cy="571095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0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 flipH="1" rot="10800000">
            <a:off x="0" y="4412699"/>
            <a:ext cx="9144000" cy="7307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" name="Shape 33"/>
          <p:cNvSpPr/>
          <p:nvPr/>
        </p:nvSpPr>
        <p:spPr>
          <a:xfrm flipH="1">
            <a:off x="4526627" y="3820834"/>
            <a:ext cx="4617372" cy="590502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9"/>
            </a:srgb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4" name="Shape 34"/>
          <p:cNvSpPr/>
          <p:nvPr/>
        </p:nvSpPr>
        <p:spPr>
          <a:xfrm rot="10800000">
            <a:off x="4526627" y="4411617"/>
            <a:ext cx="4617372" cy="571095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0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5" name="Shape 35"/>
          <p:cNvSpPr txBox="1"/>
          <p:nvPr>
            <p:ph idx="1" type="body"/>
          </p:nvPr>
        </p:nvSpPr>
        <p:spPr>
          <a:xfrm>
            <a:off x="457200" y="4421726"/>
            <a:ext cx="8229600" cy="5052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rtl="0">
              <a:spcBef>
                <a:spcPts val="0"/>
              </a:spcBef>
              <a:buClr>
                <a:schemeClr val="dk2"/>
              </a:buClr>
              <a:buSzPct val="100000"/>
              <a:buNone/>
              <a:defRPr i="1" sz="2400">
                <a:solidFill>
                  <a:schemeClr val="dk2"/>
                </a:solidFill>
              </a:defRPr>
            </a:lvl1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/>
        </p:nvSpPr>
        <p:spPr>
          <a:xfrm>
            <a:off x="6676" y="76256"/>
            <a:ext cx="9134130" cy="5054792"/>
          </a:xfrm>
          <a:custGeom>
            <a:pathLst>
              <a:path extrusionOk="0" h="6739723" w="9157023">
                <a:moveTo>
                  <a:pt x="1629" y="0"/>
                </a:moveTo>
                <a:lnTo>
                  <a:pt x="9157023" y="4340980"/>
                </a:lnTo>
                <a:lnTo>
                  <a:pt x="1593" y="6739723"/>
                </a:lnTo>
                <a:cubicBezTo>
                  <a:pt x="-3941" y="5123960"/>
                  <a:pt x="7163" y="1615763"/>
                  <a:pt x="1629" y="0"/>
                </a:cubicBezTo>
                <a:close/>
              </a:path>
            </a:pathLst>
          </a:custGeom>
          <a:solidFill>
            <a:srgbClr val="FFFFFF">
              <a:alpha val="6669"/>
            </a:srgb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chemeClr val="accent1"/>
            </a:gs>
            <a:gs pos="100000">
              <a:schemeClr val="dk2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4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600"/>
              </a:spcBef>
              <a:buClr>
                <a:schemeClr val="dk1"/>
              </a:buClr>
              <a:buSzPct val="100000"/>
              <a:buFont typeface="Georgia"/>
              <a:defRPr sz="30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rtl="0">
              <a:spcBef>
                <a:spcPts val="480"/>
              </a:spcBef>
              <a:buClr>
                <a:schemeClr val="dk1"/>
              </a:buClr>
              <a:buSzPct val="100000"/>
              <a:buFont typeface="Georgia"/>
              <a:defRPr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rtl="0">
              <a:spcBef>
                <a:spcPts val="480"/>
              </a:spcBef>
              <a:buClr>
                <a:schemeClr val="dk1"/>
              </a:buClr>
              <a:buSzPct val="100000"/>
              <a:buFont typeface="Georgia"/>
              <a:defRPr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rtl="0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rtl="0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rtl="0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rtl="0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rtl="0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rtl="0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3" Type="http://schemas.openxmlformats.org/officeDocument/2006/relationships/image" Target="../media/image02.jpg"/></Relationships>
</file>

<file path=ppt/slides/_rels/slide4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3" Type="http://schemas.openxmlformats.org/officeDocument/2006/relationships/image" Target="../media/image01.jpg"/></Relationships>
</file>

<file path=ppt/slides/_rels/slide5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3" Type="http://schemas.openxmlformats.org/officeDocument/2006/relationships/image" Target="../media/image00.jpg"/></Relationships>
</file>

<file path=ppt/slides/_rels/slide6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Relationship Id="rId3" Type="http://schemas.openxmlformats.org/officeDocument/2006/relationships/image" Target="../media/image04.png"/></Relationships>
</file>

<file path=ppt/slides/_rels/slide8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Relationship Id="rId3" Type="http://schemas.openxmlformats.org/officeDocument/2006/relationships/image" Target="../media/image03.jpg"/></Relationships>
</file>

<file path=ppt/slides/_rels/slide9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/>
          <p:nvPr>
            <p:ph type="ctrTitle"/>
          </p:nvPr>
        </p:nvSpPr>
        <p:spPr>
          <a:xfrm>
            <a:off x="637950" y="1634750"/>
            <a:ext cx="7820099" cy="13503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latin typeface="Righteous"/>
                <a:ea typeface="Righteous"/>
                <a:cs typeface="Righteous"/>
                <a:sym typeface="Righteous"/>
              </a:rPr>
              <a:t>The Complicated Problem of Motivation</a:t>
            </a:r>
          </a:p>
        </p:txBody>
      </p:sp>
      <p:sp>
        <p:nvSpPr>
          <p:cNvPr id="40" name="Shape 40"/>
          <p:cNvSpPr txBox="1"/>
          <p:nvPr>
            <p:ph idx="1" type="subTitle"/>
          </p:nvPr>
        </p:nvSpPr>
        <p:spPr>
          <a:xfrm>
            <a:off x="685800" y="3093357"/>
            <a:ext cx="7772400" cy="666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  <a:latin typeface="Rock Salt"/>
                <a:ea typeface="Rock Salt"/>
                <a:cs typeface="Rock Salt"/>
                <a:sym typeface="Rock Salt"/>
              </a:rPr>
              <a:t>By Sabrina Khan</a:t>
            </a:r>
          </a:p>
        </p:txBody>
      </p:sp>
    </p:spTree>
  </p:cSld>
  <p:clrMapOvr>
    <a:masterClrMapping/>
  </p:clrMapOvr>
  <mc:AlternateContent>
    <mc:Choice Requires="p14">
      <p:transition spd="slow">
        <p14:flip dir="l"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/>
          <p:nvPr/>
        </p:nvSpPr>
        <p:spPr>
          <a:xfrm>
            <a:off x="262650" y="1852700"/>
            <a:ext cx="8618700" cy="15491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 sz="6000">
                <a:solidFill>
                  <a:srgbClr val="FFFFFF"/>
                </a:solidFill>
              </a:rPr>
              <a:t>Pygmalion Theory/Effect</a:t>
            </a: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/>
        </p:nvSpPr>
        <p:spPr>
          <a:xfrm>
            <a:off x="2209650" y="418650"/>
            <a:ext cx="4724700" cy="15449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rtl="0" algn="l">
              <a:spcBef>
                <a:spcPts val="0"/>
              </a:spcBef>
              <a:buNone/>
            </a:pPr>
            <a:r>
              <a:t/>
            </a:r>
            <a:endParaRPr sz="4800">
              <a:solidFill>
                <a:srgbClr val="FFFFFF"/>
              </a:solidFill>
            </a:endParaRPr>
          </a:p>
        </p:txBody>
      </p:sp>
      <p:sp>
        <p:nvSpPr>
          <p:cNvPr id="46" name="Shape 46"/>
          <p:cNvSpPr txBox="1"/>
          <p:nvPr/>
        </p:nvSpPr>
        <p:spPr>
          <a:xfrm>
            <a:off x="5532250" y="3857625"/>
            <a:ext cx="338999" cy="1595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7" name="Shape 47"/>
          <p:cNvSpPr txBox="1"/>
          <p:nvPr/>
        </p:nvSpPr>
        <p:spPr>
          <a:xfrm>
            <a:off x="220950" y="576950"/>
            <a:ext cx="8826300" cy="422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5000">
                <a:solidFill>
                  <a:srgbClr val="FFFFFF"/>
                </a:solidFill>
              </a:rPr>
              <a:t>“Once a person is determined to help themselves, there is nothing that can stop them.”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5000">
              <a:solidFill>
                <a:srgbClr val="FFFFFF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en" sz="5000">
                <a:solidFill>
                  <a:srgbClr val="FFFFFF"/>
                </a:solidFill>
              </a:rPr>
              <a:t>-Nelson Mandela</a:t>
            </a:r>
          </a:p>
        </p:txBody>
      </p:sp>
    </p:spTree>
  </p:cSld>
  <p:clrMapOvr>
    <a:masterClrMapping/>
  </p:clrMapOvr>
  <p:transition spd="slow">
    <p:push dir="r"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/>
          <p:nvPr/>
        </p:nvSpPr>
        <p:spPr>
          <a:xfrm>
            <a:off x="1714500" y="697750"/>
            <a:ext cx="5761500" cy="1973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 sz="4800">
                <a:solidFill>
                  <a:srgbClr val="FFFFFF"/>
                </a:solidFill>
              </a:rPr>
              <a:t>Competence Motivation</a:t>
            </a:r>
          </a:p>
        </p:txBody>
      </p:sp>
      <p:pic>
        <p:nvPicPr>
          <p:cNvPr id="53" name="Shape 5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329925" y="2671450"/>
            <a:ext cx="2619375" cy="1743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>
        <p14:prism dir="l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/>
          <p:nvPr/>
        </p:nvSpPr>
        <p:spPr>
          <a:xfrm>
            <a:off x="1973675" y="1146400"/>
            <a:ext cx="5292899" cy="146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 sz="4800">
                <a:solidFill>
                  <a:srgbClr val="FFFFFF"/>
                </a:solidFill>
              </a:rPr>
              <a:t>Power Motivation</a:t>
            </a:r>
          </a:p>
        </p:txBody>
      </p:sp>
      <p:pic>
        <p:nvPicPr>
          <p:cNvPr id="59" name="Shape 5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26962" y="2492400"/>
            <a:ext cx="4586324" cy="2297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push dir="r"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/>
          <p:nvPr/>
        </p:nvSpPr>
        <p:spPr>
          <a:xfrm>
            <a:off x="2511700" y="675550"/>
            <a:ext cx="4316099" cy="13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 sz="4800">
                <a:solidFill>
                  <a:srgbClr val="FFFFFF"/>
                </a:solidFill>
              </a:rPr>
              <a:t>Attitude Motivation</a:t>
            </a:r>
          </a:p>
        </p:txBody>
      </p:sp>
      <p:pic>
        <p:nvPicPr>
          <p:cNvPr id="65" name="Shape 6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240912" y="2341125"/>
            <a:ext cx="2662175" cy="2662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push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/>
          <p:nvPr/>
        </p:nvSpPr>
        <p:spPr>
          <a:xfrm>
            <a:off x="558675" y="862275"/>
            <a:ext cx="3940200" cy="11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 sz="4800">
                <a:solidFill>
                  <a:srgbClr val="FFFFFF"/>
                </a:solidFill>
              </a:rPr>
              <a:t>Achievement Motivation</a:t>
            </a:r>
          </a:p>
        </p:txBody>
      </p:sp>
      <p:sp>
        <p:nvSpPr>
          <p:cNvPr id="71" name="Shape 71"/>
          <p:cNvSpPr txBox="1"/>
          <p:nvPr/>
        </p:nvSpPr>
        <p:spPr>
          <a:xfrm>
            <a:off x="4923650" y="921225"/>
            <a:ext cx="3739800" cy="16634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 sz="4800">
                <a:solidFill>
                  <a:srgbClr val="FFFFFF"/>
                </a:solidFill>
              </a:rPr>
              <a:t>Competence Motivation</a:t>
            </a:r>
          </a:p>
        </p:txBody>
      </p:sp>
      <p:sp>
        <p:nvSpPr>
          <p:cNvPr id="72" name="Shape 72"/>
          <p:cNvSpPr txBox="1"/>
          <p:nvPr/>
        </p:nvSpPr>
        <p:spPr>
          <a:xfrm>
            <a:off x="841875" y="2832350"/>
            <a:ext cx="3373800" cy="1309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 sz="4800">
                <a:solidFill>
                  <a:srgbClr val="FFFFFF"/>
                </a:solidFill>
              </a:rPr>
              <a:t>Power Motivation</a:t>
            </a:r>
          </a:p>
        </p:txBody>
      </p:sp>
      <p:sp>
        <p:nvSpPr>
          <p:cNvPr id="73" name="Shape 73"/>
          <p:cNvSpPr txBox="1"/>
          <p:nvPr/>
        </p:nvSpPr>
        <p:spPr>
          <a:xfrm>
            <a:off x="4923650" y="2832350"/>
            <a:ext cx="3244200" cy="13802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 sz="4800">
                <a:solidFill>
                  <a:srgbClr val="FFFFFF"/>
                </a:solidFill>
              </a:rPr>
              <a:t>Attitude Motivation</a:t>
            </a:r>
          </a:p>
        </p:txBody>
      </p:sp>
    </p:spTree>
  </p:cSld>
  <p:clrMapOvr>
    <a:masterClrMapping/>
  </p:clrMapOvr>
  <p:transition spd="slow">
    <p:push dir="r"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" name="Shape 7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03212" y="907675"/>
            <a:ext cx="5337575" cy="3073775"/>
          </a:xfrm>
          <a:prstGeom prst="rect">
            <a:avLst/>
          </a:prstGeom>
          <a:noFill/>
          <a:ln>
            <a:noFill/>
          </a:ln>
        </p:spPr>
      </p:pic>
      <p:sp>
        <p:nvSpPr>
          <p:cNvPr id="79" name="Shape 79"/>
          <p:cNvSpPr txBox="1"/>
          <p:nvPr>
            <p:ph idx="1" type="body"/>
          </p:nvPr>
        </p:nvSpPr>
        <p:spPr>
          <a:xfrm>
            <a:off x="279825" y="4484326"/>
            <a:ext cx="8229600" cy="5052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i="0" lang="en" sz="3000">
                <a:latin typeface="Arial"/>
                <a:ea typeface="Arial"/>
                <a:cs typeface="Arial"/>
                <a:sym typeface="Arial"/>
              </a:rPr>
              <a:t>Google’s Definition of Motivation</a:t>
            </a:r>
          </a:p>
        </p:txBody>
      </p:sp>
    </p:spTree>
  </p:cSld>
  <p:clrMapOvr>
    <a:masterClrMapping/>
  </p:clrMapOvr>
  <p:transition spd="slow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idx="1" type="body"/>
          </p:nvPr>
        </p:nvSpPr>
        <p:spPr>
          <a:xfrm>
            <a:off x="457200" y="4421726"/>
            <a:ext cx="8229600" cy="5052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Abraham Lincoln</a:t>
            </a:r>
          </a:p>
        </p:txBody>
      </p:sp>
      <p:pic>
        <p:nvPicPr>
          <p:cNvPr id="85" name="Shape 8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14500" y="661725"/>
            <a:ext cx="5715000" cy="3225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>
        <p14:flip dir="l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/>
        </p:nvSpPr>
        <p:spPr>
          <a:xfrm>
            <a:off x="1293475" y="1526950"/>
            <a:ext cx="6268200" cy="26621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 sz="6000">
                <a:solidFill>
                  <a:srgbClr val="FFFFFF"/>
                </a:solidFill>
              </a:rPr>
              <a:t>The Faults Of Motivation</a:t>
            </a:r>
          </a:p>
        </p:txBody>
      </p:sp>
    </p:spTree>
  </p:cSld>
  <p:clrMapOvr>
    <a:masterClrMapping/>
  </p:clrMapOvr>
  <mc:AlternateContent>
    <mc:Choice Requires="p14">
      <p:transition spd="slow">
        <p14:prism dir="l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paper-plane">
  <a:themeElements>
    <a:clrScheme name="Custom 354">
      <a:dk1>
        <a:srgbClr val="000000"/>
      </a:dk1>
      <a:lt1>
        <a:srgbClr val="FFFFFF"/>
      </a:lt1>
      <a:dk2>
        <a:srgbClr val="30182B"/>
      </a:dk2>
      <a:lt2>
        <a:srgbClr val="DFDFDF"/>
      </a:lt2>
      <a:accent1>
        <a:srgbClr val="592D50"/>
      </a:accent1>
      <a:accent2>
        <a:srgbClr val="D3A67A"/>
      </a:accent2>
      <a:accent3>
        <a:srgbClr val="45485F"/>
      </a:accent3>
      <a:accent4>
        <a:srgbClr val="6B9756"/>
      </a:accent4>
      <a:accent5>
        <a:srgbClr val="7D576E"/>
      </a:accent5>
      <a:accent6>
        <a:srgbClr val="4C1A23"/>
      </a:accent6>
      <a:hlink>
        <a:srgbClr val="511E3E"/>
      </a:hlink>
      <a:folHlink>
        <a:srgbClr val="9EA0A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lastClr="000000" val="windowText"/>
      </a:dk1>
      <a:lt1>
        <a:sysClr lastClr="FFFFFF"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ppt/theme/theme3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