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identity?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cifar.ca/social-interactions-identity-and-well-being" TargetMode="External"/><Relationship Id="rId3" Type="http://schemas.openxmlformats.org/officeDocument/2006/relationships/hyperlink" Target="http://smg.media.mit.edu/people/danah/thesis/thesis/negotiating.html" TargetMode="External"/><Relationship Id="rId6" Type="http://schemas.openxmlformats.org/officeDocument/2006/relationships/hyperlink" Target="http://sociology.unc.edu/undergraduate-program/sociology-major/what-is-sociology" TargetMode="External"/><Relationship Id="rId5" Type="http://schemas.openxmlformats.org/officeDocument/2006/relationships/hyperlink" Target="http://www.bbcprisonstudy.org/resources.php?p=59" TargetMode="External"/><Relationship Id="rId8" Type="http://schemas.openxmlformats.org/officeDocument/2006/relationships/hyperlink" Target="http://www.apa.org/science/about/psa/2010/06/sci-brief.aspx" TargetMode="External"/><Relationship Id="rId7" Type="http://schemas.openxmlformats.org/officeDocument/2006/relationships/hyperlink" Target="http://socrates.berkeley.edu/~kihlstrm/SelfIdentityMemory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3875" y="246975"/>
            <a:ext cx="4774699" cy="4749299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 txBox="1"/>
          <p:nvPr/>
        </p:nvSpPr>
        <p:spPr>
          <a:xfrm>
            <a:off x="1785275" y="339275"/>
            <a:ext cx="58113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  <a:latin typeface="Garamond"/>
                <a:ea typeface="Garamond"/>
                <a:cs typeface="Garamond"/>
                <a:sym typeface="Garamond"/>
              </a:rPr>
              <a:t>	</a:t>
            </a:r>
            <a:r>
              <a:rPr lang="en" sz="4800">
                <a:solidFill>
                  <a:srgbClr val="F3F3F3"/>
                </a:solidFill>
                <a:latin typeface="Garamond"/>
                <a:ea typeface="Garamond"/>
                <a:cs typeface="Garamond"/>
                <a:sym typeface="Garamond"/>
              </a:rPr>
              <a:t>What is Identity?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/>
        </p:nvSpPr>
        <p:spPr>
          <a:xfrm>
            <a:off x="1973875" y="856125"/>
            <a:ext cx="4304400" cy="2556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 txBox="1"/>
          <p:nvPr/>
        </p:nvSpPr>
        <p:spPr>
          <a:xfrm>
            <a:off x="1189050" y="618325"/>
            <a:ext cx="6278399" cy="25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48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1" name="Shape 31"/>
          <p:cNvSpPr txBox="1"/>
          <p:nvPr/>
        </p:nvSpPr>
        <p:spPr>
          <a:xfrm>
            <a:off x="1353350" y="-25950"/>
            <a:ext cx="6278399" cy="25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48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2" name="Shape 32"/>
          <p:cNvSpPr txBox="1"/>
          <p:nvPr/>
        </p:nvSpPr>
        <p:spPr>
          <a:xfrm>
            <a:off x="1254250" y="1174200"/>
            <a:ext cx="6278399" cy="25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5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Identity expression is influenced by socializing with people.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>
            <a:off x="1535875" y="940625"/>
            <a:ext cx="5929200" cy="2881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5000">
                <a:latin typeface="Garamond"/>
                <a:ea typeface="Garamond"/>
                <a:cs typeface="Garamond"/>
                <a:sym typeface="Garamond"/>
              </a:rPr>
              <a:t>Group involvement also affects one’s identity.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/>
        </p:nvSpPr>
        <p:spPr>
          <a:xfrm>
            <a:off x="404800" y="392850"/>
            <a:ext cx="8465399" cy="43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t/>
            </a:r>
            <a:endParaRPr sz="480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rtl="0" algn="ctr">
              <a:spcBef>
                <a:spcPts val="0"/>
              </a:spcBef>
              <a:buNone/>
            </a:pPr>
            <a:r>
              <a:rPr lang="en" sz="48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An individual creates a ‘group identity’ when they become involved with other people.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/>
        </p:nvSpPr>
        <p:spPr>
          <a:xfrm>
            <a:off x="570750" y="729300"/>
            <a:ext cx="8228399" cy="3684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t/>
            </a:r>
            <a:endParaRPr sz="480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rtl="0" algn="ctr">
              <a:spcBef>
                <a:spcPts val="0"/>
              </a:spcBef>
              <a:buNone/>
            </a:pPr>
            <a:r>
              <a:rPr lang="en" sz="48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Individuals are drawn to groups whose ideologies match their own.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48" name="Shape 48"/>
          <p:cNvSpPr txBox="1"/>
          <p:nvPr/>
        </p:nvSpPr>
        <p:spPr>
          <a:xfrm flipH="1" rot="-2333069">
            <a:off x="1058275" y="1391508"/>
            <a:ext cx="11947" cy="354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>
            <a:off x="559600" y="857250"/>
            <a:ext cx="7893899" cy="4012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>
                <a:latin typeface="Garamond"/>
                <a:ea typeface="Garamond"/>
                <a:cs typeface="Garamond"/>
                <a:sym typeface="Garamond"/>
              </a:rPr>
              <a:t>People tend to define themselves as part of their group, which becomes a part of their identity.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>
            <a:off x="517950" y="512000"/>
            <a:ext cx="8108099" cy="3262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 person’s identity is flexible because social interactions and the people surrounding them influence how their identity is being portrayed.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/>
        </p:nvSpPr>
        <p:spPr>
          <a:xfrm>
            <a:off x="1143000" y="762025"/>
            <a:ext cx="6572100" cy="3583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b="1" lang="en" sz="72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</a:t>
            </a:r>
            <a:r>
              <a:rPr lang="en" sz="72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hey are </a:t>
            </a:r>
            <a:r>
              <a:rPr i="1" lang="en" sz="72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all</a:t>
            </a:r>
            <a:r>
              <a:rPr lang="en" sz="72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</a:p>
          <a:p>
            <a:pPr algn="ctr">
              <a:spcBef>
                <a:spcPts val="0"/>
              </a:spcBef>
              <a:buNone/>
            </a:pPr>
            <a:r>
              <a:rPr lang="en" sz="72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 part of your identity.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546975" y="178350"/>
            <a:ext cx="4851600" cy="9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>
                <a:latin typeface="Garamond"/>
                <a:ea typeface="Garamond"/>
                <a:cs typeface="Garamond"/>
                <a:sym typeface="Garamond"/>
              </a:rPr>
              <a:t>Work Cited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386550" y="1224750"/>
            <a:ext cx="8370899" cy="3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1155CC"/>
              </a:buClr>
              <a:buSzPct val="100000"/>
              <a:buFont typeface="Garamond"/>
              <a:buChar char="●"/>
            </a:pPr>
            <a:r>
              <a:rPr lang="en" sz="2400" u="sng">
                <a:solidFill>
                  <a:srgbClr val="1155CC"/>
                </a:solidFill>
                <a:latin typeface="Garamond"/>
                <a:ea typeface="Garamond"/>
                <a:cs typeface="Garamond"/>
                <a:sym typeface="Garamond"/>
                <a:hlinkClick r:id="rId3"/>
              </a:rPr>
              <a:t>http://smg.media.mit.edu/people/danah/thesis/thesis/negotiating.html</a:t>
            </a:r>
            <a:r>
              <a:rPr lang="en" sz="2400">
                <a:solidFill>
                  <a:srgbClr val="1155CC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</a:p>
          <a:p>
            <a:pPr indent="-381000" lvl="0" marL="457200" rtl="0">
              <a:spcBef>
                <a:spcPts val="0"/>
              </a:spcBef>
              <a:buClr>
                <a:srgbClr val="1155CC"/>
              </a:buClr>
              <a:buSzPct val="100000"/>
              <a:buFont typeface="Garamond"/>
              <a:buChar char="●"/>
            </a:pPr>
            <a:r>
              <a:rPr lang="en" sz="2400" u="sng">
                <a:solidFill>
                  <a:srgbClr val="1155CC"/>
                </a:solidFill>
                <a:latin typeface="Garamond"/>
                <a:ea typeface="Garamond"/>
                <a:cs typeface="Garamond"/>
                <a:sym typeface="Garamond"/>
                <a:hlinkClick r:id="rId4"/>
              </a:rPr>
              <a:t>http://www.cifar.ca/social-interactions-identity-and-well-being</a:t>
            </a:r>
            <a:r>
              <a:rPr lang="en" sz="2400">
                <a:solidFill>
                  <a:srgbClr val="1155CC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</a:p>
          <a:p>
            <a:pPr indent="-381000" lvl="0" marL="457200" rtl="0">
              <a:spcBef>
                <a:spcPts val="0"/>
              </a:spcBef>
              <a:buClr>
                <a:srgbClr val="1155CC"/>
              </a:buClr>
              <a:buSzPct val="100000"/>
              <a:buFont typeface="Garamond"/>
              <a:buChar char="●"/>
            </a:pPr>
            <a:r>
              <a:rPr lang="en" sz="2400" u="sng">
                <a:solidFill>
                  <a:srgbClr val="1155CC"/>
                </a:solidFill>
                <a:latin typeface="Garamond"/>
                <a:ea typeface="Garamond"/>
                <a:cs typeface="Garamond"/>
                <a:sym typeface="Garamond"/>
                <a:hlinkClick r:id="rId5"/>
              </a:rPr>
              <a:t>http://www.bbcprisonstudy.org/resources.php?p=59</a:t>
            </a:r>
            <a:r>
              <a:rPr lang="en" sz="2400">
                <a:solidFill>
                  <a:srgbClr val="1155CC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</a:p>
          <a:p>
            <a:pPr indent="-381000" lvl="0" marL="457200" rtl="0">
              <a:spcBef>
                <a:spcPts val="0"/>
              </a:spcBef>
              <a:buClr>
                <a:srgbClr val="1155CC"/>
              </a:buClr>
              <a:buSzPct val="100000"/>
              <a:buFont typeface="Garamond"/>
              <a:buChar char="●"/>
            </a:pPr>
            <a:r>
              <a:rPr lang="en" sz="2400" u="sng">
                <a:solidFill>
                  <a:srgbClr val="1155CC"/>
                </a:solidFill>
                <a:latin typeface="Garamond"/>
                <a:ea typeface="Garamond"/>
                <a:cs typeface="Garamond"/>
                <a:sym typeface="Garamond"/>
                <a:hlinkClick r:id="rId6"/>
              </a:rPr>
              <a:t>http://sociology.unc.edu/undergraduate-program/sociology-major/what-is-sociology</a:t>
            </a:r>
            <a:r>
              <a:rPr lang="en" sz="2400">
                <a:solidFill>
                  <a:srgbClr val="1155CC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</a:p>
          <a:p>
            <a:pPr indent="-381000" lvl="0" marL="457200" rtl="0">
              <a:spcBef>
                <a:spcPts val="0"/>
              </a:spcBef>
              <a:buClr>
                <a:srgbClr val="1155CC"/>
              </a:buClr>
              <a:buSzPct val="100000"/>
              <a:buFont typeface="Garamond"/>
              <a:buChar char="●"/>
            </a:pPr>
            <a:r>
              <a:rPr lang="en" sz="2400" u="sng">
                <a:solidFill>
                  <a:srgbClr val="1155CC"/>
                </a:solidFill>
                <a:latin typeface="Garamond"/>
                <a:ea typeface="Garamond"/>
                <a:cs typeface="Garamond"/>
                <a:sym typeface="Garamond"/>
                <a:hlinkClick r:id="rId7"/>
              </a:rPr>
              <a:t>http://socrates.berkeley.edu/~kihlstrm/SelfIdentityMemory.htm</a:t>
            </a:r>
          </a:p>
          <a:p>
            <a:pPr indent="-381000" lvl="0" marL="457200" rtl="0">
              <a:spcBef>
                <a:spcPts val="0"/>
              </a:spcBef>
              <a:buClr>
                <a:srgbClr val="1155CC"/>
              </a:buClr>
              <a:buSzPct val="100000"/>
              <a:buFont typeface="Garamond"/>
              <a:buChar char="●"/>
            </a:pPr>
            <a:r>
              <a:rPr lang="en" sz="2400" u="sng">
                <a:solidFill>
                  <a:srgbClr val="1155CC"/>
                </a:solidFill>
                <a:latin typeface="Garamond"/>
                <a:ea typeface="Garamond"/>
                <a:cs typeface="Garamond"/>
                <a:sym typeface="Garamond"/>
                <a:hlinkClick r:id="rId8"/>
              </a:rPr>
              <a:t>http://www.apa.org/science/about/psa/2010/06/sci-brief.aspx</a:t>
            </a:r>
            <a:r>
              <a:rPr lang="en" sz="2400">
                <a:solidFill>
                  <a:srgbClr val="1155CC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