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2039"/>
            <a:ext cx="10925833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660"/>
            <a:ext cx="10500940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661"/>
            <a:ext cx="2167466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 rot="10800000">
            <a:off x="-524933" y="131"/>
            <a:ext cx="1403434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pathLst>
                <a:path extrusionOk="0" h="1257301" w="9144009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flipH="1" rot="5400000">
              <a:off x="3018543" y="1908578"/>
              <a:ext cx="3100650" cy="9150266"/>
            </a:xfrm>
            <a:custGeom>
              <a:pathLst>
                <a:path extrusionOk="0" h="6879900" w="8053639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b="-100%" l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pathLst>
                <a:path extrusionOk="0" h="1257301" w="9144011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rbes.com/sites/learnvest/2013/01/25/money-does-buy-happiness-we-were-shocked-too/" TargetMode="External"/><Relationship Id="rId3" Type="http://schemas.openxmlformats.org/officeDocument/2006/relationships/hyperlink" Target="http://hbswk.hbs.edu/item/7337.html" TargetMode="External"/><Relationship Id="rId9" Type="http://schemas.openxmlformats.org/officeDocument/2006/relationships/hyperlink" Target="http://abcnews.go.com/Business/concerns-super-rich-wealth-bring-happiness/story?id=13167578" TargetMode="External"/><Relationship Id="rId6" Type="http://schemas.openxmlformats.org/officeDocument/2006/relationships/hyperlink" Target="https://www.gsb.stanford.edu/news/headlines/research-can-money-buy-happiness" TargetMode="External"/><Relationship Id="rId5" Type="http://schemas.openxmlformats.org/officeDocument/2006/relationships/hyperlink" Target="http://www.nytimes.com/2012/07/08/opinion/sunday/dont-indulge-be-happy.html?pagewanted=all" TargetMode="External"/><Relationship Id="rId8" Type="http://schemas.openxmlformats.org/officeDocument/2006/relationships/hyperlink" Target="http://www.pbs.org/thisemotionallife/blogs/can-money-really-buy-happiness" TargetMode="External"/><Relationship Id="rId7" Type="http://schemas.openxmlformats.org/officeDocument/2006/relationships/hyperlink" Target="http://www.huffingtonpost.com/2013/08/22/happiness-giving-social-connection_n_3786993.html" TargetMode="Externa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00.gif"/><Relationship Id="rId3" Type="http://schemas.openxmlformats.org/officeDocument/2006/relationships/hyperlink" Target="http://www.economist.com/blogs/freeexchange/2007/10/the_happy_facts" TargetMode="Externa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blogs.scientificamerican.com/observations/2010/07/15/name-your-price-approach-boosts-charitable-donations-and-corporate-profits/" TargetMode="External"/><Relationship Id="rId3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3" Type="http://schemas.openxmlformats.org/officeDocument/2006/relationships/hyperlink" Target="http://www.learnvest.com/knowledge-center/the-price-of-happiness-50000-123/" TargetMode="Externa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freakonomics.com/2008/04/22/the-economics-of-happiness-part-4-are-rich-people-happier-than-poor-people/" TargetMode="External"/><Relationship Id="rId3" Type="http://schemas.openxmlformats.org/officeDocument/2006/relationships/image" Target="../media/image02.jp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03.jpg"/><Relationship Id="rId3" Type="http://schemas.openxmlformats.org/officeDocument/2006/relationships/hyperlink" Target="http://www.destination360.com/europe/france" TargetMode="External"/><Relationship Id="rId6" Type="http://schemas.openxmlformats.org/officeDocument/2006/relationships/hyperlink" Target="http://londonhotelvideos.info/paris-hotels/" TargetMode="External"/><Relationship Id="rId5" Type="http://schemas.openxmlformats.org/officeDocument/2006/relationships/image" Target="../media/image04.jp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Ted Talk Presentation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1097050" y="2549849"/>
            <a:ext cx="7035899" cy="67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/>
              <a:t>Faiza Khan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238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5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http://hbswk.hbs.edu/item/7337.html</a:t>
            </a:r>
          </a:p>
          <a:p>
            <a:pPr indent="-3238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http://finance.fortune.cnn.com/2013/05/01/money-happiness/</a:t>
            </a:r>
          </a:p>
          <a:p>
            <a:pPr indent="-3238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http://www.nytimes.com/2012/07/08/opinion/sunday/dont-indulge-be-happy.html?pagewanted=all</a:t>
            </a:r>
          </a:p>
          <a:p>
            <a:pPr indent="-32385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5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http://www.forbes.com/sites/learnvest/2013/01/25/money-does-buy-happiness-we-were-shocked-too/</a:t>
            </a:r>
          </a:p>
          <a:p>
            <a:pPr indent="-3238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5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http://www.nytimes.com/2012/07/08/opinion/sunday/dont-indulge-be-happy.html?pagewanted=all</a:t>
            </a:r>
          </a:p>
          <a:p>
            <a:pPr indent="-3238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http://www.nytimes.com/2012/07/08/opinion/sunday/dont-indulge-be-happy.html?pagewanted=all</a:t>
            </a:r>
          </a:p>
          <a:p>
            <a:pPr indent="-3238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5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https://www.gsb.stanford.edu/news/headlines/research-can-money-buy-happiness</a:t>
            </a:r>
          </a:p>
          <a:p>
            <a:pPr indent="-3238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http://www.huffingtonpost.com/2013/08/22/happiness-giving-social-connection_n_3786993.html</a:t>
            </a:r>
          </a:p>
          <a:p>
            <a:pPr indent="-3238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http://articles.latimes.com/2013/may/19/opinion/la-oe-norton-happiness-spending-20130519</a:t>
            </a:r>
          </a:p>
          <a:p>
            <a:pPr indent="-3238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http://www.nydailynews.com/life-style/health/money-buy-happiness-article-1.1458890</a:t>
            </a:r>
          </a:p>
          <a:p>
            <a:pPr indent="-3238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5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http://www.pbs.org/thisemotionallife/blogs/can-money-really-buy-happiness</a:t>
            </a:r>
          </a:p>
          <a:p>
            <a:pPr indent="-3238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5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http://abcnews.go.com/Business/concerns-super-rich-wealth-bring-happiness/story?id=13167578</a:t>
            </a:r>
          </a:p>
          <a:p>
            <a:pPr indent="-3238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http://greatergood.berkeley.edu/article/item/5_ways_giving_is_good_for_you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Works Cited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1828800" y="4398700"/>
            <a:ext cx="5486399" cy="38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400" u="sng">
                <a:solidFill>
                  <a:srgbClr val="1A0DAB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www.economist.com</a:t>
            </a:r>
          </a:p>
        </p:txBody>
      </p:sp>
      <p:pic>
        <p:nvPicPr>
          <p:cNvPr id="48" name="Shape 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61599" y="65800"/>
            <a:ext cx="4835025" cy="433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>
            <a:off x="188775" y="212375"/>
            <a:ext cx="8766300" cy="47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“‘</a:t>
            </a:r>
            <a:r>
              <a:rPr lang="en" sz="3600">
                <a:solidFill>
                  <a:srgbClr val="18181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We've shown in our research that giving money to others actually does make people happier,’... ‘One of the reasons is that it creates social connections…”’ ~Michael Norton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18181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http://hbswk.hbs.edu/item/7337.html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140199"/>
            <a:ext cx="8229600" cy="6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/>
              <a:t>Donating Money Increases Happiness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1312" y="818425"/>
            <a:ext cx="2998125" cy="35066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/>
          <p:nvPr>
            <p:ph idx="1" type="body"/>
          </p:nvPr>
        </p:nvSpPr>
        <p:spPr>
          <a:xfrm>
            <a:off x="1677175" y="4281278"/>
            <a:ext cx="5486399" cy="6035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400" u="sng">
                <a:solidFill>
                  <a:srgbClr val="1A0DAB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blogs.scientificamerican.com</a:t>
            </a:r>
          </a:p>
        </p:txBody>
      </p:sp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333850" y="0"/>
            <a:ext cx="8461199" cy="47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</a:t>
            </a:r>
            <a:r>
              <a:rPr lang="en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</a:t>
            </a:r>
            <a:r>
              <a:rPr lang="en" sz="3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need a certain amount of dough–$50,000, on average</a:t>
            </a:r>
            <a:r>
              <a:rPr lang="en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–to be happy. But once you have north of $75,000, you won’t see much of a noticeable difference when it comes to your happiness quotient.”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http://www.forbes.com/sites/learnvest/2013/01/25/money-does-buy-happiness-we-were-shocked-too/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105150"/>
            <a:ext cx="8229600" cy="1255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/>
              <a:t>People of different social classes on their happiness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6987" y="1360950"/>
            <a:ext cx="7270025" cy="317807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>
            <p:ph idx="1" type="body"/>
          </p:nvPr>
        </p:nvSpPr>
        <p:spPr>
          <a:xfrm>
            <a:off x="1792300" y="4407472"/>
            <a:ext cx="5486399" cy="473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 u="sng">
                <a:solidFill>
                  <a:srgbClr val="1A0DAB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freakonomics.com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2800"/>
              <a:t>The American Psychological Association mentions that wealthy people usually may not know if a person likes them or their money, which can hurt social connections because they can not trust someone as easily. </a:t>
            </a:r>
          </a:p>
        </p:txBody>
      </p:sp>
      <p:sp>
        <p:nvSpPr>
          <p:cNvPr id="78" name="Shape 78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Wealthy people also have concerns...</a:t>
            </a:r>
          </a:p>
        </p:txBody>
      </p:sp>
    </p:spTree>
  </p:cSld>
  <p:clrMapOvr>
    <a:masterClrMapping/>
  </p:clrMapOvr>
  <p:transition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692223" y="4025500"/>
            <a:ext cx="3102000" cy="6035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Paris, France</a:t>
            </a:r>
          </a:p>
          <a:p>
            <a:pPr>
              <a:spcBef>
                <a:spcPts val="0"/>
              </a:spcBef>
              <a:buNone/>
            </a:pPr>
            <a:r>
              <a:rPr lang="en" sz="1400" u="sng">
                <a:solidFill>
                  <a:srgbClr val="1A0DAB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www.destination360.com</a:t>
            </a:r>
          </a:p>
        </p:txBody>
      </p:sp>
      <p:sp>
        <p:nvSpPr>
          <p:cNvPr id="84" name="Shape 84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Traveling Buys Happiness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4350" y="1331600"/>
            <a:ext cx="3198600" cy="2558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2597" y="1331600"/>
            <a:ext cx="4035475" cy="255887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4906925" y="4025500"/>
            <a:ext cx="2646299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2000"/>
              <a:t>London, England</a:t>
            </a:r>
          </a:p>
          <a:p>
            <a:pPr>
              <a:spcBef>
                <a:spcPts val="0"/>
              </a:spcBef>
              <a:buNone/>
            </a:pPr>
            <a:r>
              <a:rPr lang="en" sz="2000"/>
              <a:t>     </a:t>
            </a:r>
            <a:r>
              <a:rPr lang="en" u="sng">
                <a:solidFill>
                  <a:srgbClr val="1A0DAB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londonhotelvideos.info</a:t>
            </a:r>
          </a:p>
        </p:txBody>
      </p:sp>
    </p:spTree>
  </p:cSld>
  <p:clrMapOvr>
    <a:masterClrMapping/>
  </p:clrMapOvr>
  <p:transition spd="slow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Conducting my own research: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Most teenagers would immediately want $100 now than $150 next month. They are more impatient.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Adults are generally more patient and usually think that happiness comes from within, and for being grateful.</a:t>
            </a:r>
          </a:p>
        </p:txBody>
      </p:sp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