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1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5/20/14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5/20/14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5/20/14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911" y="372889"/>
            <a:ext cx="5723468" cy="182809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Aim: How can we discern a credible source?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728" y="4202545"/>
            <a:ext cx="7596908" cy="291356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Garamond"/>
                <a:cs typeface="Garamond"/>
              </a:rPr>
              <a:t>How do you know what to believe and what not believe when it comes to believing information?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45" y="2173783"/>
            <a:ext cx="3757580" cy="202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50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aramond"/>
                <a:cs typeface="Garamond"/>
              </a:rPr>
              <a:t>Is this credible?</a:t>
            </a:r>
            <a:br>
              <a:rPr lang="en-US" dirty="0" smtClean="0">
                <a:latin typeface="Garamond"/>
                <a:cs typeface="Garamond"/>
              </a:rPr>
            </a:br>
            <a:r>
              <a:rPr lang="en-US" dirty="0" smtClean="0">
                <a:latin typeface="Garamond"/>
                <a:cs typeface="Garamond"/>
              </a:rPr>
              <a:t> Why/Why Not?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50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923637"/>
            <a:ext cx="6965245" cy="82530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Credible Sources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456" y="1824182"/>
            <a:ext cx="6781990" cy="3898887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charset="2"/>
              <a:buChar char="q"/>
            </a:pPr>
            <a:r>
              <a:rPr lang="en-US" sz="2900" dirty="0" smtClean="0">
                <a:latin typeface="Garamond"/>
                <a:cs typeface="Garamond"/>
              </a:rPr>
              <a:t>Official </a:t>
            </a:r>
            <a:r>
              <a:rPr lang="en-US" sz="2900" dirty="0">
                <a:latin typeface="Garamond"/>
                <a:cs typeface="Garamond"/>
              </a:rPr>
              <a:t>government </a:t>
            </a:r>
            <a:r>
              <a:rPr lang="en-US" sz="2900" dirty="0" smtClean="0">
                <a:latin typeface="Garamond"/>
                <a:cs typeface="Garamond"/>
              </a:rPr>
              <a:t>websites (</a:t>
            </a:r>
            <a:r>
              <a:rPr lang="en-US" sz="2900" dirty="0" err="1" smtClean="0">
                <a:latin typeface="Garamond"/>
                <a:cs typeface="Garamond"/>
              </a:rPr>
              <a:t>gov</a:t>
            </a:r>
            <a:r>
              <a:rPr lang="en-US" sz="2900" dirty="0" smtClean="0">
                <a:latin typeface="Garamond"/>
                <a:cs typeface="Garamond"/>
              </a:rPr>
              <a:t>)</a:t>
            </a:r>
            <a:endParaRPr lang="en-US" sz="2900" dirty="0">
              <a:latin typeface="Garamond"/>
              <a:cs typeface="Garamond"/>
            </a:endParaRPr>
          </a:p>
          <a:p>
            <a:pPr lvl="0">
              <a:buFont typeface="Wingdings" charset="2"/>
              <a:buChar char="q"/>
            </a:pPr>
            <a:r>
              <a:rPr lang="en-US" sz="2900" dirty="0">
                <a:latin typeface="Garamond"/>
                <a:cs typeface="Garamond"/>
              </a:rPr>
              <a:t>Institutional sites that represent universities, regulatory agencies, governing bodies, and respected organizations with specific expertise </a:t>
            </a:r>
            <a:r>
              <a:rPr lang="en-US" sz="2900" dirty="0" smtClean="0">
                <a:latin typeface="Garamond"/>
                <a:cs typeface="Garamond"/>
              </a:rPr>
              <a:t>(</a:t>
            </a:r>
            <a:r>
              <a:rPr lang="en-US" sz="2900" dirty="0" err="1" smtClean="0">
                <a:latin typeface="Garamond"/>
                <a:cs typeface="Garamond"/>
              </a:rPr>
              <a:t>edu</a:t>
            </a:r>
            <a:r>
              <a:rPr lang="en-US" sz="2900" dirty="0" smtClean="0">
                <a:latin typeface="Garamond"/>
                <a:cs typeface="Garamond"/>
              </a:rPr>
              <a:t>)</a:t>
            </a:r>
          </a:p>
          <a:p>
            <a:pPr lvl="0">
              <a:buFont typeface="Wingdings" charset="2"/>
              <a:buChar char="q"/>
            </a:pPr>
            <a:r>
              <a:rPr lang="en-US" sz="2900" dirty="0" smtClean="0">
                <a:latin typeface="Garamond"/>
                <a:cs typeface="Garamond"/>
              </a:rPr>
              <a:t>Peer</a:t>
            </a:r>
            <a:r>
              <a:rPr lang="en-US" sz="2900" dirty="0">
                <a:latin typeface="Garamond"/>
                <a:cs typeface="Garamond"/>
              </a:rPr>
              <a:t>-reviewed journals</a:t>
            </a:r>
          </a:p>
          <a:p>
            <a:pPr lvl="0">
              <a:buFont typeface="Wingdings" charset="2"/>
              <a:buChar char="q"/>
            </a:pPr>
            <a:r>
              <a:rPr lang="en-US" sz="2900" dirty="0">
                <a:latin typeface="Garamond"/>
                <a:cs typeface="Garamond"/>
              </a:rPr>
              <a:t>Reputable news </a:t>
            </a:r>
            <a:r>
              <a:rPr lang="en-US" sz="2900" dirty="0" smtClean="0">
                <a:latin typeface="Garamond"/>
                <a:cs typeface="Garamond"/>
              </a:rPr>
              <a:t>sources (com)</a:t>
            </a:r>
            <a:endParaRPr lang="en-US" sz="2900" dirty="0">
              <a:latin typeface="Garamond"/>
              <a:cs typeface="Garamond"/>
            </a:endParaRPr>
          </a:p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  WHAT SHOULD WE AVOID?????</a:t>
            </a:r>
            <a:endParaRPr lang="en-US" sz="3600" b="1" dirty="0"/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937028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Not so credible…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charset="2"/>
              <a:buChar char="q"/>
            </a:pPr>
            <a:r>
              <a:rPr lang="en-US" sz="3600" dirty="0" smtClean="0">
                <a:latin typeface="Garamond"/>
                <a:cs typeface="Garamond"/>
              </a:rPr>
              <a:t>Blogs</a:t>
            </a:r>
            <a:endParaRPr lang="en-US" sz="3600" dirty="0">
              <a:latin typeface="Garamond"/>
              <a:cs typeface="Garamond"/>
            </a:endParaRPr>
          </a:p>
          <a:p>
            <a:pPr lvl="0">
              <a:buFont typeface="Wingdings" charset="2"/>
              <a:buChar char="q"/>
            </a:pPr>
            <a:r>
              <a:rPr lang="en-US" sz="3600" dirty="0">
                <a:latin typeface="Garamond"/>
                <a:cs typeface="Garamond"/>
              </a:rPr>
              <a:t>Web forums</a:t>
            </a:r>
          </a:p>
          <a:p>
            <a:pPr lvl="0">
              <a:buFont typeface="Wingdings" charset="2"/>
              <a:buChar char="q"/>
            </a:pPr>
            <a:r>
              <a:rPr lang="en-US" sz="3600" dirty="0">
                <a:latin typeface="Garamond"/>
                <a:cs typeface="Garamond"/>
              </a:rPr>
              <a:t>Individual or business websites</a:t>
            </a:r>
          </a:p>
          <a:p>
            <a:pPr lvl="0">
              <a:buFont typeface="Wingdings" charset="2"/>
              <a:buChar char="q"/>
            </a:pPr>
            <a:r>
              <a:rPr lang="en-US" sz="3600" b="1" dirty="0">
                <a:latin typeface="Garamond"/>
                <a:cs typeface="Garamond"/>
              </a:rPr>
              <a:t>Materials published by an entity that may have an ulterior </a:t>
            </a:r>
            <a:r>
              <a:rPr lang="en-US" sz="3600" b="1" dirty="0" smtClean="0">
                <a:latin typeface="Garamond"/>
                <a:cs typeface="Garamond"/>
              </a:rPr>
              <a:t>motive </a:t>
            </a:r>
            <a:endParaRPr lang="en-US" sz="3600" b="1" dirty="0">
              <a:latin typeface="Garamond"/>
              <a:cs typeface="Garamon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1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Independent Work 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78000"/>
            <a:ext cx="6196405" cy="3945069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q"/>
            </a:pPr>
            <a:r>
              <a:rPr lang="en-US" sz="2800" dirty="0" smtClean="0">
                <a:latin typeface="Garamond"/>
                <a:cs typeface="Garamond"/>
              </a:rPr>
              <a:t>Open your Google Doc and have it ready for research!</a:t>
            </a:r>
          </a:p>
          <a:p>
            <a:pPr>
              <a:buFont typeface="Wingdings" charset="2"/>
              <a:buChar char="q"/>
            </a:pPr>
            <a:r>
              <a:rPr lang="en-US" sz="2800" dirty="0" smtClean="0">
                <a:latin typeface="Garamond"/>
                <a:cs typeface="Garamond"/>
              </a:rPr>
              <a:t>Create a section for vocabulary as you collect</a:t>
            </a:r>
          </a:p>
          <a:p>
            <a:pPr>
              <a:buFont typeface="Wingdings" charset="2"/>
              <a:buChar char="q"/>
            </a:pPr>
            <a:r>
              <a:rPr lang="en-US" sz="2800" dirty="0" smtClean="0">
                <a:latin typeface="Garamond"/>
                <a:cs typeface="Garamond"/>
              </a:rPr>
              <a:t>As you visit your various sources, make sure you are thinking about whether or not they are credible</a:t>
            </a:r>
          </a:p>
          <a:p>
            <a:pPr>
              <a:buFont typeface="Wingdings" charset="2"/>
              <a:buChar char="q"/>
            </a:pPr>
            <a:r>
              <a:rPr lang="en-US" sz="2800" dirty="0" smtClean="0">
                <a:latin typeface="Garamond"/>
                <a:cs typeface="Garamond"/>
              </a:rPr>
              <a:t>Use the checklist to guide you</a:t>
            </a:r>
            <a:endParaRPr lang="en-US" sz="2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1013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Homework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sz="4000" dirty="0" smtClean="0">
                <a:latin typeface="Garamond"/>
                <a:cs typeface="Garamond"/>
              </a:rPr>
              <a:t>Continue researc</a:t>
            </a:r>
            <a:r>
              <a:rPr lang="en-US" sz="4000" dirty="0">
                <a:latin typeface="Garamond"/>
                <a:cs typeface="Garamond"/>
              </a:rPr>
              <a:t>h</a:t>
            </a:r>
            <a:endParaRPr lang="en-US" sz="4000" dirty="0" smtClean="0">
              <a:latin typeface="Garamond"/>
              <a:cs typeface="Garamond"/>
            </a:endParaRPr>
          </a:p>
          <a:p>
            <a:pPr>
              <a:buFont typeface="Wingdings" charset="2"/>
              <a:buChar char="q"/>
            </a:pPr>
            <a:r>
              <a:rPr lang="en-US" sz="4000" dirty="0" smtClean="0">
                <a:latin typeface="Garamond"/>
                <a:cs typeface="Garamond"/>
              </a:rPr>
              <a:t>Read for 40 </a:t>
            </a:r>
            <a:r>
              <a:rPr lang="en-US" sz="4000" dirty="0" err="1" smtClean="0">
                <a:latin typeface="Garamond"/>
                <a:cs typeface="Garamond"/>
              </a:rPr>
              <a:t>mins</a:t>
            </a:r>
            <a:r>
              <a:rPr lang="en-US" sz="4000" dirty="0" smtClean="0">
                <a:latin typeface="Garamond"/>
                <a:cs typeface="Garamond"/>
              </a:rPr>
              <a:t>. </a:t>
            </a:r>
          </a:p>
          <a:p>
            <a:pPr>
              <a:buFont typeface="Wingdings" charset="2"/>
              <a:buChar char="q"/>
            </a:pPr>
            <a:r>
              <a:rPr lang="en-US" sz="4000" dirty="0" smtClean="0">
                <a:latin typeface="Garamond"/>
                <a:cs typeface="Garamond"/>
              </a:rPr>
              <a:t>Visit the library</a:t>
            </a:r>
          </a:p>
          <a:p>
            <a:pPr>
              <a:buFont typeface="Wingdings" charset="2"/>
              <a:buChar char="q"/>
            </a:pPr>
            <a:r>
              <a:rPr lang="en-US" sz="4000" dirty="0" smtClean="0">
                <a:latin typeface="Garamond"/>
                <a:cs typeface="Garamond"/>
              </a:rPr>
              <a:t>Please return any borrowed books</a:t>
            </a:r>
            <a:endParaRPr lang="en-US" sz="4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05110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10628</TotalTime>
  <Words>165</Words>
  <Application>Microsoft Macintosh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Pushpin</vt:lpstr>
      <vt:lpstr>Aim: How can we discern a credible source?</vt:lpstr>
      <vt:lpstr>Is this credible?  Why/Why Not?</vt:lpstr>
      <vt:lpstr>Credible Sources</vt:lpstr>
      <vt:lpstr>Not so credible…</vt:lpstr>
      <vt:lpstr>Independent Work </vt:lpstr>
      <vt:lpstr>Homework</vt:lpstr>
    </vt:vector>
  </TitlesOfParts>
  <Company>NYC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How can we discern a credible source?</dc:title>
  <dc:creator>User</dc:creator>
  <cp:lastModifiedBy>User</cp:lastModifiedBy>
  <cp:revision>10</cp:revision>
  <cp:lastPrinted>2014-05-20T12:53:36Z</cp:lastPrinted>
  <dcterms:created xsi:type="dcterms:W3CDTF">2014-05-19T16:12:46Z</dcterms:created>
  <dcterms:modified xsi:type="dcterms:W3CDTF">2014-05-27T12:05:32Z</dcterms:modified>
</cp:coreProperties>
</file>